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3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6" r:id="rId67"/>
    <p:sldId id="327" r:id="rId68"/>
    <p:sldId id="328" r:id="rId69"/>
    <p:sldId id="329" r:id="rId70"/>
    <p:sldId id="330" r:id="rId71"/>
    <p:sldId id="33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BC36F80-C6AA-4AFF-958E-BE779BF174D0}">
          <p14:sldIdLst>
            <p14:sldId id="334"/>
            <p14:sldId id="335"/>
            <p14:sldId id="337"/>
          </p14:sldIdLst>
        </p14:section>
        <p14:section name="Features" id="{BAE391D0-2F8F-4A8D-8DF4-37B429E72001}">
          <p14:sldIdLst>
            <p14:sldId id="257"/>
            <p14:sldId id="258"/>
            <p14:sldId id="259"/>
            <p14:sldId id="261"/>
            <p14:sldId id="262"/>
            <p14:sldId id="264"/>
            <p14:sldId id="265"/>
          </p14:sldIdLst>
        </p14:section>
        <p14:section name="Dyptes of Data" id="{B17F8C34-6F79-4255-8810-33C3639FB503}">
          <p14:sldIdLst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Data Quality" id="{D3055C17-9257-44A8-A98A-06BF32BD93D1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Data Preparation" id="{BFD2CB1D-46B7-46BD-989D-85B4546A93A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32"/>
            <p14:sldId id="298"/>
            <p14:sldId id="300"/>
            <p14:sldId id="302"/>
            <p14:sldId id="303"/>
            <p14:sldId id="304"/>
          </p14:sldIdLst>
        </p14:section>
        <p14:section name="Similarities and Distances" id="{4B9D6B31-13B7-443F-9328-EB4232F57D67}">
          <p14:sldIdLst>
            <p14:sldId id="305"/>
            <p14:sldId id="306"/>
            <p14:sldId id="307"/>
            <p14:sldId id="308"/>
            <p14:sldId id="309"/>
            <p14:sldId id="33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Density Estimation" id="{FFB27968-0F7A-4D72-A6EB-C9DF9FF6B550}">
          <p14:sldIdLst>
            <p14:sldId id="326"/>
            <p14:sldId id="327"/>
            <p14:sldId id="328"/>
            <p14:sldId id="329"/>
            <p14:sldId id="330"/>
          </p14:sldIdLst>
        </p14:section>
        <p14:section name="Wrap up" id="{ED17F7B5-0B87-4515-84C0-40071D186E1F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2070" y="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8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kinds of data quality problems exist?</a:t>
            </a:r>
          </a:p>
          <a:p>
            <a:pPr lvl="1"/>
            <a:r>
              <a:rPr lang="en-US" altLang="en-US" dirty="0"/>
              <a:t>Noise and outliers </a:t>
            </a:r>
          </a:p>
          <a:p>
            <a:pPr lvl="1"/>
            <a:r>
              <a:rPr lang="en-US" altLang="en-US" dirty="0"/>
              <a:t>Missing values </a:t>
            </a:r>
          </a:p>
          <a:p>
            <a:pPr lvl="1"/>
            <a:r>
              <a:rPr lang="en-US" altLang="en-US" dirty="0"/>
              <a:t>Duplicate data </a:t>
            </a:r>
          </a:p>
          <a:p>
            <a:endParaRPr lang="en-US" altLang="en-US" dirty="0"/>
          </a:p>
          <a:p>
            <a:r>
              <a:rPr lang="en-US" altLang="en-US" dirty="0"/>
              <a:t>How can we detect problems with the data? </a:t>
            </a:r>
          </a:p>
          <a:p>
            <a:pPr lvl="1"/>
            <a:r>
              <a:rPr lang="en-US" altLang="en-US" dirty="0"/>
              <a:t>Statistics </a:t>
            </a:r>
          </a:p>
          <a:p>
            <a:pPr lvl="1"/>
            <a:r>
              <a:rPr lang="en-US" altLang="en-US" dirty="0"/>
              <a:t>Visualization</a:t>
            </a:r>
          </a:p>
          <a:p>
            <a:endParaRPr lang="en-US" altLang="en-US" dirty="0"/>
          </a:p>
          <a:p>
            <a:r>
              <a:rPr lang="en-US" altLang="en-US" dirty="0"/>
              <a:t>What can we do about these problems? </a:t>
            </a:r>
          </a:p>
          <a:p>
            <a:pPr lvl="1"/>
            <a:r>
              <a:rPr lang="en-US" altLang="en-US" dirty="0"/>
              <a:t>Mark value as missing</a:t>
            </a:r>
          </a:p>
          <a:p>
            <a:pPr lvl="1"/>
            <a:r>
              <a:rPr lang="en-US" altLang="en-US" dirty="0"/>
              <a:t>Remove object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Sometimes we can 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33089"/>
            <a:ext cx="7886700" cy="11855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Outliers are data objects with feature values that are considerably different than most of the other data objects in the data set.</a:t>
            </a:r>
          </a:p>
          <a:p>
            <a:r>
              <a:rPr lang="en-US" altLang="en-US" dirty="0"/>
              <a:t>Reasons: </a:t>
            </a:r>
          </a:p>
          <a:p>
            <a:pPr lvl="1"/>
            <a:r>
              <a:rPr lang="en-US" altLang="en-US" dirty="0"/>
              <a:t>A true outlier is a special object (e.g., a genius’ IQ score).</a:t>
            </a:r>
          </a:p>
          <a:p>
            <a:pPr lvl="1"/>
            <a:r>
              <a:rPr lang="en-US" altLang="en-US" dirty="0"/>
              <a:t>May be the result of a measurement mistake.</a:t>
            </a:r>
          </a:p>
          <a:p>
            <a:endParaRPr lang="en-US" altLang="en-US" dirty="0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" y="5623531"/>
            <a:ext cx="7954963" cy="101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lt"/>
              </a:rPr>
              <a:t>Typical treatment: Statistical outlier detection +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Make outlying feature missing, or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Remove outlier object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A6834-1568-DB23-1067-CE7912BA196A}"/>
              </a:ext>
            </a:extLst>
          </p:cNvPr>
          <p:cNvGrpSpPr/>
          <p:nvPr/>
        </p:nvGrpSpPr>
        <p:grpSpPr>
          <a:xfrm>
            <a:off x="2743200" y="2799401"/>
            <a:ext cx="3242142" cy="2679992"/>
            <a:chOff x="2244258" y="2891643"/>
            <a:chExt cx="3879663" cy="3217349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EC70A113-CD3C-4B37-B89C-C53FAF0B2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2971800"/>
              <a:ext cx="3122613" cy="2646361"/>
              <a:chOff x="960" y="1453"/>
              <a:chExt cx="2687" cy="2207"/>
            </a:xfrm>
          </p:grpSpPr>
          <p:pic>
            <p:nvPicPr>
              <p:cNvPr id="29700" name="Picture 4">
                <a:extLst>
                  <a:ext uri="{FF2B5EF4-FFF2-40B4-BE49-F238E27FC236}">
                    <a16:creationId xmlns:a16="http://schemas.microsoft.com/office/drawing/2014/main" id="{C3CA376E-B0F0-4664-8E8B-1541F2B92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53"/>
                <a:ext cx="2687" cy="2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1" name="Oval 5">
                <a:extLst>
                  <a:ext uri="{FF2B5EF4-FFF2-40B4-BE49-F238E27FC236}">
                    <a16:creationId xmlns:a16="http://schemas.microsoft.com/office/drawing/2014/main" id="{F272F3F3-662B-45A2-8956-858F99F2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205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2" name="Oval 6">
                <a:extLst>
                  <a:ext uri="{FF2B5EF4-FFF2-40B4-BE49-F238E27FC236}">
                    <a16:creationId xmlns:a16="http://schemas.microsoft.com/office/drawing/2014/main" id="{7F726EA3-8805-498D-82BD-712AC5DBE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36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0FE46122-8D63-4EF0-8335-981D1B9F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3131"/>
                <a:ext cx="109" cy="99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4" name="Oval 8">
                <a:extLst>
                  <a:ext uri="{FF2B5EF4-FFF2-40B4-BE49-F238E27FC236}">
                    <a16:creationId xmlns:a16="http://schemas.microsoft.com/office/drawing/2014/main" id="{90FEACD4-B5B7-4B41-82BE-DF9D73F8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3209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BEB7B91E-49B4-4E6D-A8A2-F2587B79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189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E7741176-84BC-47FE-863F-96B559B4E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245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6984EF3-4D67-F830-2798-1AF10AC2E1E9}"/>
                </a:ext>
              </a:extLst>
            </p:cNvPr>
            <p:cNvCxnSpPr/>
            <p:nvPr/>
          </p:nvCxnSpPr>
          <p:spPr>
            <a:xfrm flipV="1">
              <a:off x="2590800" y="2971800"/>
              <a:ext cx="0" cy="281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01D86E-B173-044B-DA7E-D4C9D04148FC}"/>
                </a:ext>
              </a:extLst>
            </p:cNvPr>
            <p:cNvCxnSpPr/>
            <p:nvPr/>
          </p:nvCxnSpPr>
          <p:spPr>
            <a:xfrm>
              <a:off x="2590800" y="5791200"/>
              <a:ext cx="3505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883A-D8D2-A9AF-590A-B465529A7EF4}"/>
                </a:ext>
              </a:extLst>
            </p:cNvPr>
            <p:cNvSpPr txBox="1"/>
            <p:nvPr/>
          </p:nvSpPr>
          <p:spPr>
            <a:xfrm>
              <a:off x="5836663" y="57396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CE2D8-6CA7-5E42-5797-8C438B6538CB}"/>
                </a:ext>
              </a:extLst>
            </p:cNvPr>
            <p:cNvSpPr txBox="1"/>
            <p:nvPr/>
          </p:nvSpPr>
          <p:spPr>
            <a:xfrm>
              <a:off x="2244258" y="2891643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Reasons for missing values</a:t>
            </a:r>
          </a:p>
          <a:p>
            <a:pPr lvl="1"/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/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children)</a:t>
            </a:r>
          </a:p>
          <a:p>
            <a:pPr lvl="1"/>
            <a:r>
              <a:rPr lang="en-US" altLang="en-US" dirty="0"/>
              <a:t>Value was a mistake and set to missing.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Handling missing values</a:t>
            </a:r>
          </a:p>
          <a:p>
            <a:pPr lvl="1"/>
            <a:r>
              <a:rPr lang="en-US" altLang="en-US" dirty="0"/>
              <a:t>Eliminate data objects with missing value.</a:t>
            </a:r>
          </a:p>
          <a:p>
            <a:pPr lvl="1"/>
            <a:r>
              <a:rPr lang="en-US" altLang="en-US" dirty="0"/>
              <a:t>Eliminate feature with missing values.</a:t>
            </a:r>
          </a:p>
          <a:p>
            <a:pPr lvl="1"/>
            <a:r>
              <a:rPr lang="en-US" altLang="en-US" dirty="0"/>
              <a:t>Ignore the missing value during analysis.</a:t>
            </a:r>
          </a:p>
          <a:p>
            <a:pPr lvl="1"/>
            <a:r>
              <a:rPr lang="en-US" altLang="en-US" dirty="0"/>
              <a:t>Estimate missing values = Imputation</a:t>
            </a:r>
            <a:br>
              <a:rPr lang="en-US" altLang="en-US" dirty="0"/>
            </a:br>
            <a:r>
              <a:rPr lang="en-US" altLang="en-US" sz="1600" dirty="0"/>
              <a:t>(e.g., replace with mean or weighted mean where all possible values are weighted by their probabilities)</a:t>
            </a: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Manually calculate the following using the equations in the slides: </a:t>
            </a:r>
          </a:p>
          <a:p>
            <a:pPr lvl="1"/>
            <a:r>
              <a:rPr lang="en-US" altLang="en-US" dirty="0"/>
              <a:t> Euclidean and the Manhattan distances between A and C and A and B</a:t>
            </a:r>
          </a:p>
          <a:p>
            <a:pPr lvl="1"/>
            <a:r>
              <a:rPr lang="en-US" altLang="en-US" dirty="0"/>
              <a:t>Calculate the Cosine similarity between A and C and A and B</a:t>
            </a:r>
          </a:p>
          <a:p>
            <a:endParaRPr lang="en-US" altLang="en-US" dirty="0"/>
          </a:p>
          <a:p>
            <a:r>
              <a:rPr lang="en-US" altLang="en-US" dirty="0"/>
              <a:t>Check your results by using the </a:t>
            </a:r>
            <a:r>
              <a:rPr lang="en-US" altLang="en-US" dirty="0" err="1"/>
              <a:t>dist</a:t>
            </a:r>
            <a:r>
              <a:rPr lang="en-US" altLang="en-US" dirty="0"/>
              <a:t> function in R. You will need to Google to find out how to compute the Cosine similarity in R.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b="1" dirty="0"/>
              <a:t>Density Estimation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688975"/>
          </a:xfrm>
        </p:spPr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74318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/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/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100" dirty="0"/>
                  <a:t> is the kernel (a non-negative function that integrates to one) and </a:t>
                </a: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r>
                  <a:rPr lang="en-US" altLang="en-US" sz="2100" dirty="0"/>
                  <a:t>is a smoothing parameter called the bandwidth. Often a Gaussian kernel is used.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blipFill>
                <a:blip r:embed="rId5"/>
                <a:stretch>
                  <a:fillRect l="-793" t="-2632" b="-7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981075"/>
          </a:xfrm>
        </p:spPr>
        <p:txBody>
          <a:bodyPr/>
          <a:lstStyle/>
          <a:p>
            <a:r>
              <a:rPr lang="en-US" altLang="en-US" dirty="0"/>
              <a:t>A Simple approach is to divide region into rectangular cells of equal volume and define density as # of points in each cell.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76517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Euclidean density is the number of points within a specified radius around the point. This is also called the </a:t>
            </a:r>
            <a:r>
              <a:rPr lang="en-US" altLang="en-US" b="1" dirty="0"/>
              <a:t>neighborhood</a:t>
            </a:r>
            <a:r>
              <a:rPr lang="en-US" altLang="en-US" dirty="0"/>
              <a:t> of the point.</a:t>
            </a:r>
          </a:p>
          <a:p>
            <a:endParaRPr lang="en-US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D86CE-C012-9E60-17ED-87A5567BF254}"/>
              </a:ext>
            </a:extLst>
          </p:cNvPr>
          <p:cNvGrpSpPr/>
          <p:nvPr/>
        </p:nvGrpSpPr>
        <p:grpSpPr>
          <a:xfrm>
            <a:off x="6781801" y="5867400"/>
            <a:ext cx="2133600" cy="902473"/>
            <a:chOff x="6781801" y="5867400"/>
            <a:chExt cx="2133600" cy="902473"/>
          </a:xfrm>
        </p:grpSpPr>
        <p:pic>
          <p:nvPicPr>
            <p:cNvPr id="78854" name="Picture 6">
              <a:extLst>
                <a:ext uri="{FF2B5EF4-FFF2-40B4-BE49-F238E27FC236}">
                  <a16:creationId xmlns:a16="http://schemas.microsoft.com/office/drawing/2014/main" id="{D67A09EE-26E2-495E-BFBC-1926A8D4C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587" y="5867400"/>
              <a:ext cx="701675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E6665-CF7A-7410-997C-8B9B564A9636}"/>
                </a:ext>
              </a:extLst>
            </p:cNvPr>
            <p:cNvSpPr txBox="1"/>
            <p:nvPr/>
          </p:nvSpPr>
          <p:spPr>
            <a:xfrm>
              <a:off x="6781801" y="6492874"/>
              <a:ext cx="213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See Data Exploration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9350A4-2BEC-4CA3-EB5D-5E1594E31EBA}"/>
              </a:ext>
            </a:extLst>
          </p:cNvPr>
          <p:cNvGrpSpPr/>
          <p:nvPr/>
        </p:nvGrpSpPr>
        <p:grpSpPr>
          <a:xfrm>
            <a:off x="1524000" y="2428875"/>
            <a:ext cx="5637213" cy="3817938"/>
            <a:chOff x="1524000" y="2428875"/>
            <a:chExt cx="5637213" cy="3817938"/>
          </a:xfrm>
        </p:grpSpPr>
        <p:grpSp>
          <p:nvGrpSpPr>
            <p:cNvPr id="78851" name="Group 3">
              <a:extLst>
                <a:ext uri="{FF2B5EF4-FFF2-40B4-BE49-F238E27FC236}">
                  <a16:creationId xmlns:a16="http://schemas.microsoft.com/office/drawing/2014/main" id="{39B9D87F-5D9A-49CE-B588-159378348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0" y="2428875"/>
              <a:ext cx="5637213" cy="3817938"/>
              <a:chOff x="960" y="1530"/>
              <a:chExt cx="3551" cy="2405"/>
            </a:xfrm>
          </p:grpSpPr>
          <p:pic>
            <p:nvPicPr>
              <p:cNvPr id="78852" name="Picture 4">
                <a:extLst>
                  <a:ext uri="{FF2B5EF4-FFF2-40B4-BE49-F238E27FC236}">
                    <a16:creationId xmlns:a16="http://schemas.microsoft.com/office/drawing/2014/main" id="{01650D53-7B5A-4EE7-AE67-CD74BE7FA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8853" name="Text Box 5">
                <a:extLst>
                  <a:ext uri="{FF2B5EF4-FFF2-40B4-BE49-F238E27FC236}">
                    <a16:creationId xmlns:a16="http://schemas.microsoft.com/office/drawing/2014/main" id="{E0DBDEB5-D5C3-4E17-AE9A-7BFF6BAB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/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769" r="-1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/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922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6363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097" r="-1429" b="-299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778" r="-1429" b="-2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778" r="-1429" b="-1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778" r="-1429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4393</Words>
  <Application>Microsoft Office PowerPoint</Application>
  <PresentationFormat>On-screen Show (4:3)</PresentationFormat>
  <Paragraphs>888</Paragraphs>
  <Slides>71</Slides>
  <Notes>69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SimSun</vt:lpstr>
      <vt:lpstr>Aptos</vt:lpstr>
      <vt:lpstr>Aptos Display</vt:lpstr>
      <vt:lpstr>Arial</vt:lpstr>
      <vt:lpstr>Calibri</vt:lpstr>
      <vt:lpstr>Cambria Math</vt:lpstr>
      <vt:lpstr>source sans pro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16</cp:revision>
  <dcterms:created xsi:type="dcterms:W3CDTF">2021-02-09T18:53:03Z</dcterms:created>
  <dcterms:modified xsi:type="dcterms:W3CDTF">2025-02-14T14:50:37Z</dcterms:modified>
</cp:coreProperties>
</file>